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945675"/>
  <p:embeddedFontLst>
    <p:embeddedFont>
      <p:font typeface="Candara"/>
      <p:regular r:id="rId17"/>
      <p:bold r:id="rId18"/>
      <p:italic r:id="rId19"/>
      <p:boldItalic r:id="rId20"/>
    </p:embeddedFont>
    <p:embeddedFont>
      <p:font typeface="Arial Black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2" roundtripDataSignature="AMtx7mgmd+R05W0iiXetdpmnkoxgyIWC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ndara-boldItalic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ArialBlack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andara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andara-italic.fntdata"/><Relationship Id="rId6" Type="http://schemas.openxmlformats.org/officeDocument/2006/relationships/slide" Target="slides/slide1.xml"/><Relationship Id="rId18" Type="http://schemas.openxmlformats.org/officeDocument/2006/relationships/font" Target="fonts/Candar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97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97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42975" y="746125"/>
            <a:ext cx="497205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46678"/>
            <a:ext cx="2971800" cy="4972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/>
          <p:nvPr>
            <p:ph idx="1" type="body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:notes"/>
          <p:cNvSpPr/>
          <p:nvPr>
            <p:ph idx="2" type="sldImg"/>
          </p:nvPr>
        </p:nvSpPr>
        <p:spPr>
          <a:xfrm>
            <a:off x="942975" y="746125"/>
            <a:ext cx="497205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0:notes"/>
          <p:cNvSpPr txBox="1"/>
          <p:nvPr>
            <p:ph idx="1" type="body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0:notes"/>
          <p:cNvSpPr/>
          <p:nvPr>
            <p:ph idx="2" type="sldImg"/>
          </p:nvPr>
        </p:nvSpPr>
        <p:spPr>
          <a:xfrm>
            <a:off x="942975" y="746125"/>
            <a:ext cx="497205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1:notes"/>
          <p:cNvSpPr txBox="1"/>
          <p:nvPr>
            <p:ph idx="1" type="body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1:notes"/>
          <p:cNvSpPr/>
          <p:nvPr>
            <p:ph idx="2" type="sldImg"/>
          </p:nvPr>
        </p:nvSpPr>
        <p:spPr>
          <a:xfrm>
            <a:off x="942975" y="746125"/>
            <a:ext cx="497205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/>
          <p:nvPr>
            <p:ph idx="2" type="sldImg"/>
          </p:nvPr>
        </p:nvSpPr>
        <p:spPr>
          <a:xfrm>
            <a:off x="942975" y="746125"/>
            <a:ext cx="497205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2:notes"/>
          <p:cNvSpPr txBox="1"/>
          <p:nvPr>
            <p:ph idx="1" type="body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:notes"/>
          <p:cNvSpPr txBox="1"/>
          <p:nvPr>
            <p:ph idx="12" type="sldNum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:notes"/>
          <p:cNvSpPr/>
          <p:nvPr>
            <p:ph idx="2" type="sldImg"/>
          </p:nvPr>
        </p:nvSpPr>
        <p:spPr>
          <a:xfrm>
            <a:off x="942975" y="746125"/>
            <a:ext cx="497205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3:notes"/>
          <p:cNvSpPr txBox="1"/>
          <p:nvPr>
            <p:ph idx="1" type="body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3:notes"/>
          <p:cNvSpPr txBox="1"/>
          <p:nvPr>
            <p:ph idx="12" type="sldNum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/>
          <p:nvPr>
            <p:ph idx="2" type="sldImg"/>
          </p:nvPr>
        </p:nvSpPr>
        <p:spPr>
          <a:xfrm>
            <a:off x="942975" y="746125"/>
            <a:ext cx="497205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4:notes"/>
          <p:cNvSpPr txBox="1"/>
          <p:nvPr>
            <p:ph idx="1" type="body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4:notes"/>
          <p:cNvSpPr txBox="1"/>
          <p:nvPr>
            <p:ph idx="12" type="sldNum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:notes"/>
          <p:cNvSpPr/>
          <p:nvPr>
            <p:ph idx="2" type="sldImg"/>
          </p:nvPr>
        </p:nvSpPr>
        <p:spPr>
          <a:xfrm>
            <a:off x="942975" y="746125"/>
            <a:ext cx="497205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5:notes"/>
          <p:cNvSpPr txBox="1"/>
          <p:nvPr>
            <p:ph idx="1" type="body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5:notes"/>
          <p:cNvSpPr txBox="1"/>
          <p:nvPr>
            <p:ph idx="12" type="sldNum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 txBox="1"/>
          <p:nvPr>
            <p:ph idx="1" type="body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6:notes"/>
          <p:cNvSpPr/>
          <p:nvPr>
            <p:ph idx="2" type="sldImg"/>
          </p:nvPr>
        </p:nvSpPr>
        <p:spPr>
          <a:xfrm>
            <a:off x="942975" y="746125"/>
            <a:ext cx="497205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:notes"/>
          <p:cNvSpPr txBox="1"/>
          <p:nvPr>
            <p:ph idx="1" type="body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7:notes"/>
          <p:cNvSpPr/>
          <p:nvPr>
            <p:ph idx="2" type="sldImg"/>
          </p:nvPr>
        </p:nvSpPr>
        <p:spPr>
          <a:xfrm>
            <a:off x="942975" y="746125"/>
            <a:ext cx="497205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:notes"/>
          <p:cNvSpPr txBox="1"/>
          <p:nvPr>
            <p:ph idx="1" type="body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8:notes"/>
          <p:cNvSpPr/>
          <p:nvPr>
            <p:ph idx="2" type="sldImg"/>
          </p:nvPr>
        </p:nvSpPr>
        <p:spPr>
          <a:xfrm>
            <a:off x="942975" y="746125"/>
            <a:ext cx="497205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:notes"/>
          <p:cNvSpPr txBox="1"/>
          <p:nvPr>
            <p:ph idx="1" type="body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9:notes"/>
          <p:cNvSpPr/>
          <p:nvPr>
            <p:ph idx="2" type="sldImg"/>
          </p:nvPr>
        </p:nvSpPr>
        <p:spPr>
          <a:xfrm>
            <a:off x="942975" y="746125"/>
            <a:ext cx="497205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indent="-342900" lvl="5" marL="27432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7" name="Google Shape;27;p13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 rot="5400000">
            <a:off x="2850886" y="696648"/>
            <a:ext cx="3450696" cy="7408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*"/>
              <a:defRPr/>
            </a:lvl1pPr>
            <a:lvl2pPr indent="-368300" lvl="1" marL="914400" algn="l">
              <a:spcBef>
                <a:spcPts val="440"/>
              </a:spcBef>
              <a:spcAft>
                <a:spcPts val="0"/>
              </a:spcAft>
              <a:buSzPts val="2200"/>
              <a:buChar char="*"/>
              <a:defRPr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/>
            </a:lvl5pPr>
            <a:lvl6pPr indent="-342900" lvl="5" marL="27432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16" name="Google Shape;116;p22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2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2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1" name="Google Shape;121;p23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3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3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24" name="Google Shape;124;p23"/>
          <p:cNvGrpSpPr/>
          <p:nvPr/>
        </p:nvGrpSpPr>
        <p:grpSpPr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25" name="Google Shape;125;p23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-309563" y="4318000"/>
              <a:ext cx="8280401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30" name="Google Shape;130;p23"/>
          <p:cNvSpPr txBox="1"/>
          <p:nvPr>
            <p:ph type="title"/>
          </p:nvPr>
        </p:nvSpPr>
        <p:spPr>
          <a:xfrm rot="5400000">
            <a:off x="5414434" y="2662767"/>
            <a:ext cx="448733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ndara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 rot="5400000">
            <a:off x="1223433" y="681567"/>
            <a:ext cx="448733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*"/>
              <a:defRPr/>
            </a:lvl1pPr>
            <a:lvl2pPr indent="-368300" lvl="1" marL="91440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*"/>
              <a:defRPr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*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*"/>
              <a:defRPr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*"/>
              <a:defRPr/>
            </a:lvl5pPr>
            <a:lvl6pPr indent="-342900" lvl="5" marL="27432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30" name="Google Shape;30;p14"/>
          <p:cNvGrpSpPr/>
          <p:nvPr/>
        </p:nvGrpSpPr>
        <p:grpSpPr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31" name="Google Shape;31;p14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2" name="Google Shape;32;p14"/>
            <p:cNvSpPr/>
            <p:nvPr/>
          </p:nvSpPr>
          <p:spPr>
            <a:xfrm>
              <a:off x="-309563" y="4318000"/>
              <a:ext cx="8280401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3" name="Google Shape;33;p14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4" name="Google Shape;34;p14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5" name="Google Shape;35;p14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36" name="Google Shape;36;p14"/>
          <p:cNvSpPr txBox="1"/>
          <p:nvPr>
            <p:ph type="ctrTitle"/>
          </p:nvPr>
        </p:nvSpPr>
        <p:spPr>
          <a:xfrm>
            <a:off x="685800" y="1600200"/>
            <a:ext cx="7772400" cy="17801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" type="subTitle"/>
          </p:nvPr>
        </p:nvSpPr>
        <p:spPr>
          <a:xfrm>
            <a:off x="1371600" y="3556001"/>
            <a:ext cx="6400800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14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43" name="Google Shape;43;p15"/>
          <p:cNvGrpSpPr/>
          <p:nvPr/>
        </p:nvGrpSpPr>
        <p:grpSpPr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44" name="Google Shape;44;p15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5" name="Google Shape;45;p15"/>
            <p:cNvSpPr/>
            <p:nvPr/>
          </p:nvSpPr>
          <p:spPr>
            <a:xfrm>
              <a:off x="-309563" y="4318000"/>
              <a:ext cx="8280401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6" name="Google Shape;46;p15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7" name="Google Shape;47;p15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8" name="Google Shape;48;p15"/>
            <p:cNvSpPr/>
            <p:nvPr/>
          </p:nvSpPr>
          <p:spPr>
            <a:xfrm>
              <a:off x="-3905251" y="4294188"/>
              <a:ext cx="13027839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49" name="Google Shape;49;p15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5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4" name="Google Shape;54;p16"/>
          <p:cNvSpPr/>
          <p:nvPr/>
        </p:nvSpPr>
        <p:spPr>
          <a:xfrm>
            <a:off x="6047438" y="4203592"/>
            <a:ext cx="2876429" cy="714026"/>
          </a:xfrm>
          <a:custGeom>
            <a:rect b="b" l="l" r="r" t="t"/>
            <a:pathLst>
              <a:path extrusionOk="0" h="640" w="2706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lt2">
              <a:alpha val="28627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5" name="Google Shape;55;p16"/>
          <p:cNvSpPr/>
          <p:nvPr/>
        </p:nvSpPr>
        <p:spPr>
          <a:xfrm>
            <a:off x="2619320" y="4075290"/>
            <a:ext cx="5544515" cy="850138"/>
          </a:xfrm>
          <a:custGeom>
            <a:rect b="b" l="l" r="r" t="t"/>
            <a:pathLst>
              <a:path extrusionOk="0" h="762" w="5216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lt2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6" name="Google Shape;56;p16"/>
          <p:cNvSpPr/>
          <p:nvPr/>
        </p:nvSpPr>
        <p:spPr>
          <a:xfrm>
            <a:off x="2828728" y="4087562"/>
            <a:ext cx="5467980" cy="774272"/>
          </a:xfrm>
          <a:custGeom>
            <a:rect b="b" l="l" r="r" t="t"/>
            <a:pathLst>
              <a:path extrusionOk="0" h="694" w="514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7" name="Google Shape;57;p16"/>
          <p:cNvSpPr/>
          <p:nvPr/>
        </p:nvSpPr>
        <p:spPr>
          <a:xfrm>
            <a:off x="5609489" y="4074174"/>
            <a:ext cx="3308000" cy="651549"/>
          </a:xfrm>
          <a:custGeom>
            <a:rect b="b" l="l" r="r" t="t"/>
            <a:pathLst>
              <a:path extrusionOk="0" h="584" w="3112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8" name="Google Shape;58;p16"/>
          <p:cNvSpPr/>
          <p:nvPr/>
        </p:nvSpPr>
        <p:spPr>
          <a:xfrm>
            <a:off x="211665" y="4058555"/>
            <a:ext cx="8723376" cy="1329874"/>
          </a:xfrm>
          <a:custGeom>
            <a:rect b="b" l="l" r="r" t="t"/>
            <a:pathLst>
              <a:path extrusionOk="0" h="1192" w="8196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9" name="Google Shape;59;p16"/>
          <p:cNvSpPr txBox="1"/>
          <p:nvPr>
            <p:ph type="title"/>
          </p:nvPr>
        </p:nvSpPr>
        <p:spPr>
          <a:xfrm>
            <a:off x="690032" y="246356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" type="body"/>
          </p:nvPr>
        </p:nvSpPr>
        <p:spPr>
          <a:xfrm>
            <a:off x="1367365" y="1437448"/>
            <a:ext cx="6417734" cy="939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1" name="Google Shape;61;p16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676655" y="2679192"/>
            <a:ext cx="3822192" cy="3447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indent="-342900" lvl="5" marL="27432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2" type="body"/>
          </p:nvPr>
        </p:nvSpPr>
        <p:spPr>
          <a:xfrm>
            <a:off x="4645152" y="2679192"/>
            <a:ext cx="3822192" cy="3447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indent="-342900" lvl="5" marL="27432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" type="body"/>
          </p:nvPr>
        </p:nvSpPr>
        <p:spPr>
          <a:xfrm>
            <a:off x="676656" y="2678114"/>
            <a:ext cx="3822192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4" name="Google Shape;74;p18"/>
          <p:cNvSpPr txBox="1"/>
          <p:nvPr>
            <p:ph idx="2" type="body"/>
          </p:nvPr>
        </p:nvSpPr>
        <p:spPr>
          <a:xfrm>
            <a:off x="677332" y="3429000"/>
            <a:ext cx="3820055" cy="269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 sz="20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5pPr>
            <a:lvl6pPr indent="-330200" lvl="5" marL="2743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6pPr>
            <a:lvl7pPr indent="-330200" lvl="6" marL="32004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8pPr>
            <a:lvl9pPr indent="-330200" lvl="8" marL="41148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/>
        </p:txBody>
      </p:sp>
      <p:sp>
        <p:nvSpPr>
          <p:cNvPr id="75" name="Google Shape;75;p18"/>
          <p:cNvSpPr txBox="1"/>
          <p:nvPr>
            <p:ph idx="3" type="body"/>
          </p:nvPr>
        </p:nvSpPr>
        <p:spPr>
          <a:xfrm>
            <a:off x="4648200" y="2678113"/>
            <a:ext cx="3822192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b="0" i="0" sz="24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6" name="Google Shape;76;p18"/>
          <p:cNvSpPr txBox="1"/>
          <p:nvPr>
            <p:ph idx="4" type="body"/>
          </p:nvPr>
        </p:nvSpPr>
        <p:spPr>
          <a:xfrm>
            <a:off x="4645025" y="3429000"/>
            <a:ext cx="3822192" cy="269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 sz="20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5pPr>
            <a:lvl6pPr indent="-330200" lvl="5" marL="2743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6pPr>
            <a:lvl7pPr indent="-330200" lvl="6" marL="32004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8pPr>
            <a:lvl9pPr indent="-330200" lvl="8" marL="41148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showMasterSp="0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7" name="Google Shape;87;p20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0" name="Google Shape;90;p20"/>
          <p:cNvSpPr txBox="1"/>
          <p:nvPr>
            <p:ph idx="1" type="body"/>
          </p:nvPr>
        </p:nvSpPr>
        <p:spPr>
          <a:xfrm>
            <a:off x="914400" y="3581400"/>
            <a:ext cx="3352800" cy="1905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grpSp>
        <p:nvGrpSpPr>
          <p:cNvPr id="91" name="Google Shape;91;p20"/>
          <p:cNvGrpSpPr/>
          <p:nvPr/>
        </p:nvGrpSpPr>
        <p:grpSpPr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92" name="Google Shape;92;p20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3" name="Google Shape;93;p20"/>
            <p:cNvSpPr/>
            <p:nvPr/>
          </p:nvSpPr>
          <p:spPr>
            <a:xfrm>
              <a:off x="-309563" y="4318000"/>
              <a:ext cx="8280401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4" name="Google Shape;94;p20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5" name="Google Shape;95;p20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6" name="Google Shape;96;p20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97" name="Google Shape;97;p20"/>
          <p:cNvSpPr txBox="1"/>
          <p:nvPr>
            <p:ph type="title"/>
          </p:nvPr>
        </p:nvSpPr>
        <p:spPr>
          <a:xfrm>
            <a:off x="914400" y="2286000"/>
            <a:ext cx="33528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  <a:defRPr sz="32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2" type="body"/>
          </p:nvPr>
        </p:nvSpPr>
        <p:spPr>
          <a:xfrm>
            <a:off x="4651962" y="1828800"/>
            <a:ext cx="3904076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68300" lvl="0" marL="45720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Char char="*"/>
              <a:defRPr sz="2200">
                <a:solidFill>
                  <a:schemeClr val="dk2"/>
                </a:solidFill>
              </a:defRPr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*"/>
              <a:defRPr sz="2000">
                <a:solidFill>
                  <a:schemeClr val="dk2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*"/>
              <a:defRPr sz="1800">
                <a:solidFill>
                  <a:schemeClr val="dk2"/>
                </a:solidFill>
              </a:defRPr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*"/>
              <a:defRPr sz="1600">
                <a:solidFill>
                  <a:schemeClr val="dk2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*"/>
              <a:defRPr sz="1600">
                <a:solidFill>
                  <a:schemeClr val="dk2"/>
                </a:solidFill>
              </a:defRPr>
            </a:lvl5pPr>
            <a:lvl6pPr indent="-355600" lvl="5" marL="274320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6pPr>
            <a:lvl7pPr indent="-355600" lvl="6" marL="320040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8pPr>
            <a:lvl9pPr indent="-355600" lvl="8" marL="411480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showMasterSp="0" type="picTx">
  <p:cSld name="PICTURE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01" name="Google Shape;101;p21"/>
          <p:cNvGrpSpPr/>
          <p:nvPr/>
        </p:nvGrpSpPr>
        <p:grpSpPr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2" name="Google Shape;102;p21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3" name="Google Shape;103;p21"/>
            <p:cNvSpPr/>
            <p:nvPr/>
          </p:nvSpPr>
          <p:spPr>
            <a:xfrm>
              <a:off x="-309563" y="4318000"/>
              <a:ext cx="8280401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4" name="Google Shape;104;p21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5" name="Google Shape;105;p21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6" name="Google Shape;106;p21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07" name="Google Shape;107;p21"/>
          <p:cNvSpPr txBox="1"/>
          <p:nvPr>
            <p:ph type="title"/>
          </p:nvPr>
        </p:nvSpPr>
        <p:spPr>
          <a:xfrm>
            <a:off x="4874155" y="338667"/>
            <a:ext cx="3812645" cy="2429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ndara"/>
              <a:buNone/>
              <a:defRPr b="0" sz="28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4868333" y="2785533"/>
            <a:ext cx="3818467" cy="2421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9" name="Google Shape;109;p21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1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2" name="Google Shape;112;p21"/>
          <p:cNvSpPr/>
          <p:nvPr>
            <p:ph idx="2" type="pic"/>
          </p:nvPr>
        </p:nvSpPr>
        <p:spPr>
          <a:xfrm>
            <a:off x="838200" y="1371600"/>
            <a:ext cx="3566160" cy="2926080"/>
          </a:xfrm>
          <a:prstGeom prst="roundRect">
            <a:avLst>
              <a:gd fmla="val 3924" name="adj"/>
            </a:avLst>
          </a:prstGeom>
          <a:solidFill>
            <a:schemeClr val="accent1"/>
          </a:solidFill>
          <a:ln>
            <a:noFill/>
          </a:ln>
          <a:effectLst>
            <a:reflection blurRad="0" dir="5400000" dist="5000" endA="0" endPos="30000" kx="0" rotWithShape="0" algn="bl" stA="30000" stPos="0" sy="-100000" ky="0"/>
          </a:effectLst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fmla="val 3362" name="adj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1" name="Google Shape;11;p12"/>
          <p:cNvGrpSpPr/>
          <p:nvPr/>
        </p:nvGrpSpPr>
        <p:grpSpPr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2" name="Google Shape;12;p12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" name="Google Shape;13;p12"/>
            <p:cNvSpPr/>
            <p:nvPr/>
          </p:nvSpPr>
          <p:spPr>
            <a:xfrm>
              <a:off x="-309563" y="4318000"/>
              <a:ext cx="8280401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" name="Google Shape;14;p12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5" name="Google Shape;15;p12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6" name="Google Shape;16;p12"/>
            <p:cNvSpPr/>
            <p:nvPr/>
          </p:nvSpPr>
          <p:spPr>
            <a:xfrm>
              <a:off x="-3905251" y="4294188"/>
              <a:ext cx="13027839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7" name="Google Shape;17;p12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1" name="Google Shape;21;p12"/>
          <p:cNvSpPr txBox="1"/>
          <p:nvPr>
            <p:ph idx="1" type="body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*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*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*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*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*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"/>
          <p:cNvSpPr txBox="1"/>
          <p:nvPr>
            <p:ph idx="1" type="body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00"/>
              <a:buChar char="*"/>
            </a:pPr>
            <a:r>
              <a:rPr lang="ru-RU"/>
              <a:t>пвпвп</a:t>
            </a:r>
            <a:endParaRPr/>
          </a:p>
        </p:txBody>
      </p:sp>
      <p:sp>
        <p:nvSpPr>
          <p:cNvPr id="137" name="Google Shape;137;p1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t/>
            </a:r>
            <a:endParaRPr/>
          </a:p>
        </p:txBody>
      </p:sp>
      <p:pic>
        <p:nvPicPr>
          <p:cNvPr id="138" name="Google Shape;13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709" y="-1"/>
            <a:ext cx="91386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"/>
          <p:cNvSpPr/>
          <p:nvPr/>
        </p:nvSpPr>
        <p:spPr>
          <a:xfrm>
            <a:off x="168104" y="2589625"/>
            <a:ext cx="3531536" cy="1769922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762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Фактчек,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як елемент медіаграмотності</a:t>
            </a:r>
            <a:r>
              <a:rPr b="1" lang="ru-RU" sz="280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/>
          </a:p>
        </p:txBody>
      </p:sp>
      <p:sp>
        <p:nvSpPr>
          <p:cNvPr id="140" name="Google Shape;140;p1"/>
          <p:cNvSpPr/>
          <p:nvPr/>
        </p:nvSpPr>
        <p:spPr>
          <a:xfrm>
            <a:off x="4755274" y="2429514"/>
            <a:ext cx="4094988" cy="1411959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1"/>
          </a:solidFill>
          <a:ln cap="flat" cmpd="sng" w="15875">
            <a:solidFill>
              <a:srgbClr val="175B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Перевіряти факти важливо, а головне - ПРОСТО </a:t>
            </a:r>
            <a:endParaRPr/>
          </a:p>
        </p:txBody>
      </p:sp>
      <p:sp>
        <p:nvSpPr>
          <p:cNvPr id="141" name="Google Shape;141;p1"/>
          <p:cNvSpPr/>
          <p:nvPr/>
        </p:nvSpPr>
        <p:spPr>
          <a:xfrm>
            <a:off x="4755274" y="772209"/>
            <a:ext cx="4094987" cy="1152675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1"/>
          </a:solidFill>
          <a:ln cap="flat" cmpd="sng" w="15875">
            <a:solidFill>
              <a:srgbClr val="175B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Критичне мислення ніхто не відміняв </a:t>
            </a:r>
            <a:endParaRPr b="1" sz="2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"/>
          <p:cNvSpPr/>
          <p:nvPr/>
        </p:nvSpPr>
        <p:spPr>
          <a:xfrm>
            <a:off x="4115966" y="772209"/>
            <a:ext cx="337865" cy="5404754"/>
          </a:xfrm>
          <a:prstGeom prst="leftBrace">
            <a:avLst>
              <a:gd fmla="val 8333" name="adj1"/>
              <a:gd fmla="val 49645" name="adj2"/>
            </a:avLst>
          </a:prstGeom>
          <a:noFill/>
          <a:ln cap="flat" cmpd="sng" w="5715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3" name="Google Shape;143;p1"/>
          <p:cNvSpPr/>
          <p:nvPr/>
        </p:nvSpPr>
        <p:spPr>
          <a:xfrm>
            <a:off x="4794325" y="4359547"/>
            <a:ext cx="4060561" cy="1299793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1"/>
          </a:solidFill>
          <a:ln cap="flat" cmpd="sng" w="15875">
            <a:solidFill>
              <a:srgbClr val="175B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Перевірка дрібних деталей – ключ до істини  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0"/>
          <p:cNvSpPr txBox="1"/>
          <p:nvPr>
            <p:ph idx="1" type="body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21920" lvl="0" marL="27432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52" name="Google Shape;252;p10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t/>
            </a:r>
            <a:endParaRPr/>
          </a:p>
        </p:txBody>
      </p:sp>
      <p:pic>
        <p:nvPicPr>
          <p:cNvPr id="253" name="Google Shape;25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900"/>
            <a:ext cx="91386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0"/>
          <p:cNvSpPr/>
          <p:nvPr/>
        </p:nvSpPr>
        <p:spPr>
          <a:xfrm>
            <a:off x="225678" y="207893"/>
            <a:ext cx="5601523" cy="83845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762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Інструменти перевірки</a:t>
            </a:r>
            <a:endParaRPr b="1" sz="3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0"/>
          <p:cNvSpPr/>
          <p:nvPr/>
        </p:nvSpPr>
        <p:spPr>
          <a:xfrm>
            <a:off x="711308" y="1652111"/>
            <a:ext cx="4016133" cy="1308811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Відкриті джерела 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(міжнародні і державні)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0"/>
          <p:cNvSpPr/>
          <p:nvPr/>
        </p:nvSpPr>
        <p:spPr>
          <a:xfrm>
            <a:off x="737524" y="2745315"/>
            <a:ext cx="4016133" cy="1308811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Офіційні запити  </a:t>
            </a:r>
            <a:endParaRPr b="1"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0"/>
          <p:cNvSpPr/>
          <p:nvPr/>
        </p:nvSpPr>
        <p:spPr>
          <a:xfrm rot="5400000">
            <a:off x="214104" y="1994237"/>
            <a:ext cx="450576" cy="378515"/>
          </a:xfrm>
          <a:prstGeom prst="chevron">
            <a:avLst>
              <a:gd fmla="val 50000" name="adj"/>
            </a:avLst>
          </a:prstGeom>
          <a:solidFill>
            <a:srgbClr val="00B050"/>
          </a:solidFill>
          <a:ln cap="flat" cmpd="sng" w="1587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0"/>
          <p:cNvSpPr/>
          <p:nvPr/>
        </p:nvSpPr>
        <p:spPr>
          <a:xfrm rot="5400000">
            <a:off x="234606" y="3287084"/>
            <a:ext cx="450576" cy="378515"/>
          </a:xfrm>
          <a:prstGeom prst="chevron">
            <a:avLst>
              <a:gd fmla="val 50000" name="adj"/>
            </a:avLst>
          </a:prstGeom>
          <a:solidFill>
            <a:srgbClr val="00B050"/>
          </a:solidFill>
          <a:ln cap="flat" cmpd="sng" w="1587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0"/>
          <p:cNvSpPr/>
          <p:nvPr/>
        </p:nvSpPr>
        <p:spPr>
          <a:xfrm>
            <a:off x="5459307" y="2691353"/>
            <a:ext cx="4016133" cy="1308811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Інсайдерські дані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0"/>
          <p:cNvSpPr/>
          <p:nvPr/>
        </p:nvSpPr>
        <p:spPr>
          <a:xfrm>
            <a:off x="5482832" y="4056751"/>
            <a:ext cx="4016133" cy="1308811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Експерти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(у виключних випадках)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0"/>
          <p:cNvSpPr/>
          <p:nvPr/>
        </p:nvSpPr>
        <p:spPr>
          <a:xfrm>
            <a:off x="4673215" y="2962281"/>
            <a:ext cx="914400" cy="914400"/>
          </a:xfrm>
          <a:prstGeom prst="mathMultiply">
            <a:avLst>
              <a:gd fmla="val 23520" name="adj1"/>
            </a:avLst>
          </a:prstGeom>
          <a:solidFill>
            <a:srgbClr val="C00000"/>
          </a:solidFill>
          <a:ln cap="flat" cmpd="sng" w="158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4637597" y="4315480"/>
            <a:ext cx="914400" cy="914400"/>
          </a:xfrm>
          <a:prstGeom prst="mathMultiply">
            <a:avLst>
              <a:gd fmla="val 23520" name="adj1"/>
            </a:avLst>
          </a:prstGeom>
          <a:solidFill>
            <a:srgbClr val="C00000"/>
          </a:solidFill>
          <a:ln cap="flat" cmpd="sng" w="158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263" name="Google Shape;263;p10"/>
          <p:cNvCxnSpPr/>
          <p:nvPr/>
        </p:nvCxnSpPr>
        <p:spPr>
          <a:xfrm>
            <a:off x="5203652" y="1260490"/>
            <a:ext cx="1440988" cy="1526058"/>
          </a:xfrm>
          <a:prstGeom prst="straightConnector1">
            <a:avLst/>
          </a:prstGeom>
          <a:noFill/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64" name="Google Shape;264;p10"/>
          <p:cNvCxnSpPr/>
          <p:nvPr/>
        </p:nvCxnSpPr>
        <p:spPr>
          <a:xfrm>
            <a:off x="2320078" y="1332049"/>
            <a:ext cx="5111" cy="537783"/>
          </a:xfrm>
          <a:prstGeom prst="straightConnector1">
            <a:avLst/>
          </a:prstGeom>
          <a:noFill/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65" name="Google Shape;265;p10"/>
          <p:cNvSpPr/>
          <p:nvPr/>
        </p:nvSpPr>
        <p:spPr>
          <a:xfrm>
            <a:off x="5635232" y="5471898"/>
            <a:ext cx="4016133" cy="1308811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Свідки,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інші спікери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4746452" y="5730627"/>
            <a:ext cx="914400" cy="914400"/>
          </a:xfrm>
          <a:prstGeom prst="mathMultiply">
            <a:avLst>
              <a:gd fmla="val 23520" name="adj1"/>
            </a:avLst>
          </a:prstGeom>
          <a:solidFill>
            <a:srgbClr val="C00000"/>
          </a:solidFill>
          <a:ln cap="flat" cmpd="sng" w="158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67" name="Google Shape;267;p10"/>
          <p:cNvSpPr/>
          <p:nvPr/>
        </p:nvSpPr>
        <p:spPr>
          <a:xfrm>
            <a:off x="809550" y="5370815"/>
            <a:ext cx="4016133" cy="1541417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Створені документальні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дані 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(як виняток)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0"/>
          <p:cNvSpPr/>
          <p:nvPr/>
        </p:nvSpPr>
        <p:spPr>
          <a:xfrm rot="5400000">
            <a:off x="255878" y="4410971"/>
            <a:ext cx="450576" cy="378515"/>
          </a:xfrm>
          <a:prstGeom prst="chevron">
            <a:avLst>
              <a:gd fmla="val 50000" name="adj"/>
            </a:avLst>
          </a:prstGeom>
          <a:solidFill>
            <a:srgbClr val="00B050"/>
          </a:solidFill>
          <a:ln cap="flat" cmpd="sng" w="1587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0"/>
          <p:cNvSpPr/>
          <p:nvPr/>
        </p:nvSpPr>
        <p:spPr>
          <a:xfrm rot="5400000">
            <a:off x="255878" y="5650374"/>
            <a:ext cx="450576" cy="378515"/>
          </a:xfrm>
          <a:prstGeom prst="chevron">
            <a:avLst>
              <a:gd fmla="val 50000" name="adj"/>
            </a:avLst>
          </a:prstGeom>
          <a:solidFill>
            <a:srgbClr val="00B050"/>
          </a:solidFill>
          <a:ln cap="flat" cmpd="sng" w="1587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0"/>
          <p:cNvSpPr/>
          <p:nvPr/>
        </p:nvSpPr>
        <p:spPr>
          <a:xfrm>
            <a:off x="756346" y="4034396"/>
            <a:ext cx="4016133" cy="1308811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Спеціалізований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софт</a:t>
            </a:r>
            <a:endParaRPr b="1"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1"/>
          <p:cNvSpPr txBox="1"/>
          <p:nvPr>
            <p:ph idx="1" type="body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21920" lvl="0" marL="27432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76" name="Google Shape;276;p11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t/>
            </a:r>
            <a:endParaRPr/>
          </a:p>
        </p:txBody>
      </p:sp>
      <p:pic>
        <p:nvPicPr>
          <p:cNvPr id="277" name="Google Shape;27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1"/>
          <p:cNvSpPr/>
          <p:nvPr/>
        </p:nvSpPr>
        <p:spPr>
          <a:xfrm>
            <a:off x="832486" y="171386"/>
            <a:ext cx="6395628" cy="765298"/>
          </a:xfrm>
          <a:prstGeom prst="roundRect">
            <a:avLst>
              <a:gd fmla="val 16667" name="adj"/>
            </a:avLst>
          </a:prstGeom>
          <a:solidFill>
            <a:srgbClr val="CBE678"/>
          </a:solidFill>
          <a:ln cap="flat" cmpd="sng" w="762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Перевірка програмними інструментами</a:t>
            </a:r>
            <a:endParaRPr b="1" sz="2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1"/>
          <p:cNvSpPr/>
          <p:nvPr/>
        </p:nvSpPr>
        <p:spPr>
          <a:xfrm>
            <a:off x="1874027" y="1477267"/>
            <a:ext cx="7090461" cy="861622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587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Google Image Search, TinEye, Foto Forensics …</a:t>
            </a:r>
            <a:endParaRPr b="1"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1"/>
          <p:cNvSpPr/>
          <p:nvPr/>
        </p:nvSpPr>
        <p:spPr>
          <a:xfrm>
            <a:off x="128945" y="1500218"/>
            <a:ext cx="1745082" cy="838671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 cap="flat" cmpd="sng" w="762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Фото</a:t>
            </a:r>
            <a:endParaRPr b="1"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1"/>
          <p:cNvSpPr/>
          <p:nvPr/>
        </p:nvSpPr>
        <p:spPr>
          <a:xfrm>
            <a:off x="128945" y="2600883"/>
            <a:ext cx="1745082" cy="838671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 cap="flat" cmpd="sng" w="762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Відео</a:t>
            </a:r>
            <a:endParaRPr b="1"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1"/>
          <p:cNvSpPr/>
          <p:nvPr/>
        </p:nvSpPr>
        <p:spPr>
          <a:xfrm>
            <a:off x="1924594" y="2600883"/>
            <a:ext cx="7090461" cy="861622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587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Google Image Search, TinEye, Youtube Data Viewer…</a:t>
            </a:r>
            <a:endParaRPr b="1"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1"/>
          <p:cNvSpPr/>
          <p:nvPr/>
        </p:nvSpPr>
        <p:spPr>
          <a:xfrm>
            <a:off x="91438" y="3696957"/>
            <a:ext cx="1745082" cy="838671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 cap="flat" cmpd="sng" w="762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Гео данні</a:t>
            </a:r>
            <a:endParaRPr b="1"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1"/>
          <p:cNvSpPr/>
          <p:nvPr/>
        </p:nvSpPr>
        <p:spPr>
          <a:xfrm>
            <a:off x="1887087" y="3696957"/>
            <a:ext cx="7090461" cy="861622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587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Google Maps Street View, Wikimapia, Geofeedia, Wolphram Alfa… </a:t>
            </a:r>
            <a:endParaRPr b="1"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1"/>
          <p:cNvSpPr/>
          <p:nvPr/>
        </p:nvSpPr>
        <p:spPr>
          <a:xfrm>
            <a:off x="91438" y="4783004"/>
            <a:ext cx="1745082" cy="838671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 cap="flat" cmpd="sng" w="762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Сайти</a:t>
            </a:r>
            <a:endParaRPr b="1"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1"/>
          <p:cNvSpPr/>
          <p:nvPr/>
        </p:nvSpPr>
        <p:spPr>
          <a:xfrm>
            <a:off x="1887087" y="4783004"/>
            <a:ext cx="7090461" cy="861622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587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WhoIS, Trustorg, Web of Trust, WebMoney Advisor… </a:t>
            </a:r>
            <a:endParaRPr b="1"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1"/>
          <p:cNvSpPr/>
          <p:nvPr/>
        </p:nvSpPr>
        <p:spPr>
          <a:xfrm>
            <a:off x="142005" y="5869051"/>
            <a:ext cx="1745082" cy="838671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 cap="flat" cmpd="sng" w="762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Акаунти</a:t>
            </a:r>
            <a:endParaRPr b="1"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1"/>
          <p:cNvSpPr/>
          <p:nvPr/>
        </p:nvSpPr>
        <p:spPr>
          <a:xfrm>
            <a:off x="1937654" y="5869051"/>
            <a:ext cx="7090461" cy="861622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587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IGExorcist,</a:t>
            </a: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FakeOff, Twitter Audit … </a:t>
            </a:r>
            <a:endParaRPr b="1"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4553" y="3582229"/>
            <a:ext cx="1142857" cy="56190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t/>
            </a:r>
            <a:endParaRPr/>
          </a:p>
        </p:txBody>
      </p:sp>
      <p:pic>
        <p:nvPicPr>
          <p:cNvPr id="151" name="Google Shape;15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27384"/>
            <a:ext cx="9256395" cy="6885384"/>
          </a:xfrm>
          <a:prstGeom prst="rect">
            <a:avLst/>
          </a:prstGeom>
          <a:solidFill>
            <a:srgbClr val="C00000"/>
          </a:solidFill>
          <a:ln>
            <a:noFill/>
          </a:ln>
        </p:spPr>
      </p:pic>
      <p:pic>
        <p:nvPicPr>
          <p:cNvPr id="152" name="Google Shape;15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-17436"/>
            <a:ext cx="9256394" cy="687543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"/>
          <p:cNvSpPr/>
          <p:nvPr/>
        </p:nvSpPr>
        <p:spPr>
          <a:xfrm>
            <a:off x="4747657" y="4878782"/>
            <a:ext cx="2136492" cy="792782"/>
          </a:xfrm>
          <a:prstGeom prst="roundRect">
            <a:avLst>
              <a:gd fmla="val 16667" name="adj"/>
            </a:avLst>
          </a:prstGeom>
          <a:solidFill>
            <a:srgbClr val="002060"/>
          </a:solidFill>
          <a:ln cap="flat" cmpd="sng" w="5715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Неправда</a:t>
            </a:r>
            <a:endParaRPr/>
          </a:p>
        </p:txBody>
      </p:sp>
      <p:sp>
        <p:nvSpPr>
          <p:cNvPr id="154" name="Google Shape;154;p2"/>
          <p:cNvSpPr/>
          <p:nvPr/>
        </p:nvSpPr>
        <p:spPr>
          <a:xfrm>
            <a:off x="1174973" y="3027206"/>
            <a:ext cx="3857591" cy="792782"/>
          </a:xfrm>
          <a:prstGeom prst="roundRect">
            <a:avLst>
              <a:gd fmla="val 16667" name="adj"/>
            </a:avLst>
          </a:prstGeom>
          <a:solidFill>
            <a:srgbClr val="002060"/>
          </a:solidFill>
          <a:ln cap="flat" cmpd="sng" w="5715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Фактична помилка</a:t>
            </a:r>
            <a:endParaRPr b="1" sz="30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"/>
          <p:cNvSpPr/>
          <p:nvPr/>
        </p:nvSpPr>
        <p:spPr>
          <a:xfrm>
            <a:off x="6488191" y="5816282"/>
            <a:ext cx="1452811" cy="792782"/>
          </a:xfrm>
          <a:prstGeom prst="roundRect">
            <a:avLst>
              <a:gd fmla="val 16667" name="adj"/>
            </a:avLst>
          </a:prstGeom>
          <a:solidFill>
            <a:srgbClr val="002060"/>
          </a:solidFill>
          <a:ln cap="flat" cmpd="sng" w="5715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Фейк</a:t>
            </a:r>
            <a:endParaRPr/>
          </a:p>
        </p:txBody>
      </p:sp>
      <p:sp>
        <p:nvSpPr>
          <p:cNvPr id="156" name="Google Shape;156;p2"/>
          <p:cNvSpPr/>
          <p:nvPr/>
        </p:nvSpPr>
        <p:spPr>
          <a:xfrm>
            <a:off x="3082297" y="3952994"/>
            <a:ext cx="2805272" cy="792782"/>
          </a:xfrm>
          <a:prstGeom prst="roundRect">
            <a:avLst>
              <a:gd fmla="val 16667" name="adj"/>
            </a:avLst>
          </a:prstGeom>
          <a:solidFill>
            <a:srgbClr val="002060"/>
          </a:solidFill>
          <a:ln cap="flat" cmpd="sng" w="5715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Маніпуляція</a:t>
            </a:r>
            <a:endParaRPr b="1" sz="30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"/>
          <p:cNvSpPr/>
          <p:nvPr/>
        </p:nvSpPr>
        <p:spPr>
          <a:xfrm>
            <a:off x="457200" y="2101418"/>
            <a:ext cx="1863028" cy="792782"/>
          </a:xfrm>
          <a:prstGeom prst="roundRect">
            <a:avLst>
              <a:gd fmla="val 16667" name="adj"/>
            </a:avLst>
          </a:prstGeom>
          <a:solidFill>
            <a:srgbClr val="002060"/>
          </a:solidFill>
          <a:ln cap="flat" cmpd="sng" w="5715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Правда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728" y="-43013"/>
            <a:ext cx="91386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"/>
          <p:cNvSpPr txBox="1"/>
          <p:nvPr>
            <p:ph idx="1" type="body"/>
          </p:nvPr>
        </p:nvSpPr>
        <p:spPr>
          <a:xfrm rot="-5400000">
            <a:off x="1215009" y="-906288"/>
            <a:ext cx="6858000" cy="8640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SzPts val="4800"/>
              <a:buNone/>
            </a:pPr>
            <a:r>
              <a:rPr lang="ru-RU" sz="48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ru-RU" sz="28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b="1" lang="ru-RU" sz="28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  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b="1" lang="ru-RU" sz="28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b="1" sz="2400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251520" y="116632"/>
            <a:ext cx="8784976" cy="187220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2060"/>
          </a:solidFill>
          <a:ln cap="flat" cmpd="sng" w="15875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CBE678"/>
                </a:solidFill>
                <a:latin typeface="Arial Black"/>
                <a:ea typeface="Arial Black"/>
                <a:cs typeface="Arial Black"/>
                <a:sym typeface="Arial Black"/>
              </a:rPr>
              <a:t>ПРАВДА</a:t>
            </a: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5436096" y="1680115"/>
            <a:ext cx="2448272" cy="3045029"/>
          </a:xfrm>
          <a:prstGeom prst="foldedCorner">
            <a:avLst>
              <a:gd fmla="val 16667" name="adj"/>
            </a:avLst>
          </a:prstGeom>
          <a:solidFill>
            <a:srgbClr val="CBE678"/>
          </a:solidFill>
          <a:ln cap="flat" cmpd="sng" w="571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повідомлення містить посилається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визнані джерела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2843808" y="1668430"/>
            <a:ext cx="2448272" cy="3658944"/>
          </a:xfrm>
          <a:prstGeom prst="foldedCorner">
            <a:avLst>
              <a:gd fmla="val 16667" name="adj"/>
            </a:avLst>
          </a:prstGeom>
          <a:solidFill>
            <a:srgbClr val="CBE678"/>
          </a:solidFill>
          <a:ln cap="flat" cmpd="sng" w="571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правильно висвітлені причинно-наслідкові зв'язки між наведеними фактами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253186" y="1668430"/>
            <a:ext cx="2448272" cy="2784300"/>
          </a:xfrm>
          <a:prstGeom prst="foldedCorner">
            <a:avLst>
              <a:gd fmla="val 16667" name="adj"/>
            </a:avLst>
          </a:prstGeom>
          <a:solidFill>
            <a:srgbClr val="CBE678"/>
          </a:solidFill>
          <a:ln cap="flat" cmpd="sng" w="571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наведені в повідомленні факти, документальні</a:t>
            </a:r>
            <a:endParaRPr b="1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дані</a:t>
            </a:r>
            <a:endParaRPr b="1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є дійсними</a:t>
            </a:r>
            <a:endParaRPr b="1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728" y="-43013"/>
            <a:ext cx="91386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4"/>
          <p:cNvSpPr txBox="1"/>
          <p:nvPr>
            <p:ph idx="1" type="body"/>
          </p:nvPr>
        </p:nvSpPr>
        <p:spPr>
          <a:xfrm rot="-5400000">
            <a:off x="1215009" y="-906288"/>
            <a:ext cx="6858000" cy="8640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SzPts val="4800"/>
              <a:buNone/>
            </a:pPr>
            <a:r>
              <a:rPr lang="ru-RU" sz="48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ru-RU" sz="28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b="1" lang="ru-RU" sz="28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  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b="1" lang="ru-RU" sz="28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800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400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76" name="Google Shape;176;p4"/>
          <p:cNvSpPr/>
          <p:nvPr/>
        </p:nvSpPr>
        <p:spPr>
          <a:xfrm>
            <a:off x="251520" y="116632"/>
            <a:ext cx="8892480" cy="187220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2060"/>
          </a:solidFill>
          <a:ln cap="flat" cmpd="sng" w="15875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rPr>
              <a:t>ФАКТИЧНА ПОМИЛКА </a:t>
            </a:r>
            <a:endParaRPr/>
          </a:p>
        </p:txBody>
      </p:sp>
      <p:sp>
        <p:nvSpPr>
          <p:cNvPr id="177" name="Google Shape;177;p4"/>
          <p:cNvSpPr/>
          <p:nvPr/>
        </p:nvSpPr>
        <p:spPr>
          <a:xfrm>
            <a:off x="3137094" y="1700809"/>
            <a:ext cx="2437411" cy="3374774"/>
          </a:xfrm>
          <a:prstGeom prst="foldedCorner">
            <a:avLst>
              <a:gd fmla="val 16667" name="adj"/>
            </a:avLst>
          </a:prstGeom>
          <a:solidFill>
            <a:srgbClr val="0070C0"/>
          </a:solidFill>
          <a:ln cap="flat" cmpd="sng" w="571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логіка викладення задовільна – присутня несуттєва/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некритична непослідовність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 використанні аргументів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4"/>
          <p:cNvSpPr/>
          <p:nvPr/>
        </p:nvSpPr>
        <p:spPr>
          <a:xfrm>
            <a:off x="5754017" y="1700808"/>
            <a:ext cx="2346375" cy="2088232"/>
          </a:xfrm>
          <a:prstGeom prst="foldedCorner">
            <a:avLst>
              <a:gd fmla="val 16667" name="adj"/>
            </a:avLst>
          </a:prstGeom>
          <a:solidFill>
            <a:srgbClr val="0070C0"/>
          </a:solidFill>
          <a:ln cap="flat" cmpd="sng" w="571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спікер демонструє задовільний рівень обізнаності з теми заяви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4"/>
          <p:cNvSpPr/>
          <p:nvPr/>
        </p:nvSpPr>
        <p:spPr>
          <a:xfrm>
            <a:off x="253186" y="1700808"/>
            <a:ext cx="2684770" cy="4753001"/>
          </a:xfrm>
          <a:prstGeom prst="foldedCorner">
            <a:avLst>
              <a:gd fmla="val 16667" name="adj"/>
            </a:avLst>
          </a:prstGeom>
          <a:solidFill>
            <a:srgbClr val="0070C0"/>
          </a:solidFill>
          <a:ln cap="flat" cmpd="sng" w="571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факти та документальні дані повідомлення, причинно-наслідкові зв’язки, динаміка та перебіг подій у цілому відповідають дійсності, але містять незначні відхилення/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неточності, які не спотворюють загальну картину в цілому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728" y="-43013"/>
            <a:ext cx="91386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5"/>
          <p:cNvSpPr txBox="1"/>
          <p:nvPr>
            <p:ph idx="1" type="body"/>
          </p:nvPr>
        </p:nvSpPr>
        <p:spPr>
          <a:xfrm rot="-5400000">
            <a:off x="1215009" y="-906288"/>
            <a:ext cx="6858000" cy="8640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SzPts val="4800"/>
              <a:buNone/>
            </a:pPr>
            <a:r>
              <a:rPr lang="ru-RU" sz="48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ru-RU" sz="28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b="1" lang="ru-RU" sz="28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  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b="1" lang="ru-RU" sz="28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b="1" sz="2400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179511" y="-27384"/>
            <a:ext cx="8964489" cy="187220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2060"/>
          </a:solidFill>
          <a:ln cap="flat" cmpd="sng" w="15875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МАНІПУЛЯЦІЯ</a:t>
            </a:r>
            <a:endParaRPr/>
          </a:p>
        </p:txBody>
      </p:sp>
      <p:sp>
        <p:nvSpPr>
          <p:cNvPr id="188" name="Google Shape;188;p5"/>
          <p:cNvSpPr/>
          <p:nvPr/>
        </p:nvSpPr>
        <p:spPr>
          <a:xfrm>
            <a:off x="5720257" y="1502014"/>
            <a:ext cx="2380136" cy="2431042"/>
          </a:xfrm>
          <a:prstGeom prst="foldedCorner">
            <a:avLst>
              <a:gd fmla="val 16667" name="adj"/>
            </a:avLst>
          </a:prstGeom>
          <a:solidFill>
            <a:srgbClr val="FFC000"/>
          </a:solidFill>
          <a:ln cap="flat" cmpd="sng" w="571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</a:rPr>
              <a:t>О</a:t>
            </a: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бізнаність спікера в темі заяви може бути як поверхнева/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умовна, так і глибока 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3046243" y="1484784"/>
            <a:ext cx="2529996" cy="4200399"/>
          </a:xfrm>
          <a:prstGeom prst="foldedCorner">
            <a:avLst>
              <a:gd fmla="val 16667" name="adj"/>
            </a:avLst>
          </a:prstGeom>
          <a:solidFill>
            <a:srgbClr val="FFC000"/>
          </a:solidFill>
          <a:ln cap="flat" cmpd="sng" w="571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</a:rPr>
              <a:t>Л</a:t>
            </a: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огіка аргументації викривлена – робиться навмисний акцент на одних фактах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рахунок інших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повідомлення містить перебільшення, викривлені порівняння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5"/>
          <p:cNvSpPr/>
          <p:nvPr/>
        </p:nvSpPr>
        <p:spPr>
          <a:xfrm>
            <a:off x="179512" y="1484785"/>
            <a:ext cx="2722714" cy="3168352"/>
          </a:xfrm>
          <a:prstGeom prst="foldedCorner">
            <a:avLst>
              <a:gd fmla="val 16667" name="adj"/>
            </a:avLst>
          </a:prstGeom>
          <a:solidFill>
            <a:srgbClr val="FFC000"/>
          </a:solidFill>
          <a:ln cap="flat" cmpd="sng" w="571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</a:rPr>
              <a:t>Ф</a:t>
            </a: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акти повідомлення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відповідають дійсності, але  причинно-наслідкові зв’язки – викривлені/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спотворені/умовні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"/>
          <p:cNvSpPr txBox="1"/>
          <p:nvPr>
            <p:ph idx="1" type="body"/>
          </p:nvPr>
        </p:nvSpPr>
        <p:spPr>
          <a:xfrm>
            <a:off x="457200" y="1556796"/>
            <a:ext cx="8229600" cy="4569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21920" lvl="0" marL="27432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96" name="Google Shape;196;p6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t/>
            </a:r>
            <a:endParaRPr/>
          </a:p>
        </p:txBody>
      </p:sp>
      <p:pic>
        <p:nvPicPr>
          <p:cNvPr id="197" name="Google Shape;19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8" name="Google Shape;198;p6"/>
          <p:cNvGrpSpPr/>
          <p:nvPr/>
        </p:nvGrpSpPr>
        <p:grpSpPr>
          <a:xfrm>
            <a:off x="1053746" y="861839"/>
            <a:ext cx="7968412" cy="1254533"/>
            <a:chOff x="0" y="5969"/>
            <a:chExt cx="7472082" cy="1045443"/>
          </a:xfrm>
        </p:grpSpPr>
        <p:sp>
          <p:nvSpPr>
            <p:cNvPr id="199" name="Google Shape;199;p6"/>
            <p:cNvSpPr/>
            <p:nvPr/>
          </p:nvSpPr>
          <p:spPr>
            <a:xfrm>
              <a:off x="0" y="5969"/>
              <a:ext cx="7472082" cy="1045443"/>
            </a:xfrm>
            <a:prstGeom prst="roundRect">
              <a:avLst>
                <a:gd fmla="val 10000" name="adj"/>
              </a:avLst>
            </a:prstGeom>
            <a:solidFill>
              <a:srgbClr val="002060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6"/>
            <p:cNvSpPr txBox="1"/>
            <p:nvPr/>
          </p:nvSpPr>
          <p:spPr>
            <a:xfrm>
              <a:off x="1598960" y="5969"/>
              <a:ext cx="5873121" cy="1045443"/>
            </a:xfrm>
            <a:prstGeom prst="rect">
              <a:avLst/>
            </a:prstGeom>
            <a:solidFill>
              <a:srgbClr val="00206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використання неідентифікованих джерел, чуток, які неможливо перевірити;</a:t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" name="Google Shape;201;p6"/>
          <p:cNvSpPr/>
          <p:nvPr/>
        </p:nvSpPr>
        <p:spPr>
          <a:xfrm>
            <a:off x="1184361" y="1062809"/>
            <a:ext cx="1483043" cy="1013760"/>
          </a:xfrm>
          <a:prstGeom prst="roundRect">
            <a:avLst>
              <a:gd fmla="val 10000" name="adj"/>
            </a:avLst>
          </a:prstGeom>
          <a:solidFill>
            <a:srgbClr val="FFC000"/>
          </a:solidFill>
          <a:ln cap="flat" cmpd="sng" w="15875">
            <a:solidFill>
              <a:srgbClr val="B2B2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" name="Google Shape;202;p6"/>
          <p:cNvGrpSpPr/>
          <p:nvPr/>
        </p:nvGrpSpPr>
        <p:grpSpPr>
          <a:xfrm>
            <a:off x="1053746" y="2005858"/>
            <a:ext cx="7968412" cy="1254533"/>
            <a:chOff x="0" y="1149988"/>
            <a:chExt cx="7472082" cy="1045443"/>
          </a:xfrm>
        </p:grpSpPr>
        <p:sp>
          <p:nvSpPr>
            <p:cNvPr id="203" name="Google Shape;203;p6"/>
            <p:cNvSpPr/>
            <p:nvPr/>
          </p:nvSpPr>
          <p:spPr>
            <a:xfrm>
              <a:off x="0" y="1149988"/>
              <a:ext cx="7472082" cy="1045443"/>
            </a:xfrm>
            <a:prstGeom prst="roundRect">
              <a:avLst>
                <a:gd fmla="val 10000" name="adj"/>
              </a:avLst>
            </a:prstGeom>
            <a:solidFill>
              <a:srgbClr val="002060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6"/>
            <p:cNvSpPr txBox="1"/>
            <p:nvPr/>
          </p:nvSpPr>
          <p:spPr>
            <a:xfrm>
              <a:off x="1598960" y="1149988"/>
              <a:ext cx="5873121" cy="1045443"/>
            </a:xfrm>
            <a:prstGeom prst="rect">
              <a:avLst/>
            </a:prstGeom>
            <a:solidFill>
              <a:srgbClr val="00206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штучне об'єднання в один матеріал не пов'язаних між собою подій;</a:t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5" name="Google Shape;205;p6"/>
          <p:cNvSpPr/>
          <p:nvPr/>
        </p:nvSpPr>
        <p:spPr>
          <a:xfrm>
            <a:off x="1184361" y="2212797"/>
            <a:ext cx="1483043" cy="1013760"/>
          </a:xfrm>
          <a:prstGeom prst="roundRect">
            <a:avLst>
              <a:gd fmla="val 10000" name="adj"/>
            </a:avLst>
          </a:prstGeom>
          <a:solidFill>
            <a:srgbClr val="FFC000"/>
          </a:solidFill>
          <a:ln cap="flat" cmpd="sng" w="15875">
            <a:solidFill>
              <a:srgbClr val="B2B2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6" name="Google Shape;206;p6"/>
          <p:cNvGrpSpPr/>
          <p:nvPr/>
        </p:nvGrpSpPr>
        <p:grpSpPr>
          <a:xfrm>
            <a:off x="1053746" y="3155846"/>
            <a:ext cx="7968412" cy="1254533"/>
            <a:chOff x="0" y="2299976"/>
            <a:chExt cx="7472082" cy="1045443"/>
          </a:xfrm>
        </p:grpSpPr>
        <p:sp>
          <p:nvSpPr>
            <p:cNvPr id="207" name="Google Shape;207;p6"/>
            <p:cNvSpPr/>
            <p:nvPr/>
          </p:nvSpPr>
          <p:spPr>
            <a:xfrm>
              <a:off x="0" y="2299976"/>
              <a:ext cx="7472082" cy="1045443"/>
            </a:xfrm>
            <a:prstGeom prst="roundRect">
              <a:avLst>
                <a:gd fmla="val 10000" name="adj"/>
              </a:avLst>
            </a:prstGeom>
            <a:solidFill>
              <a:srgbClr val="002060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6"/>
            <p:cNvSpPr txBox="1"/>
            <p:nvPr/>
          </p:nvSpPr>
          <p:spPr>
            <a:xfrm>
              <a:off x="1598960" y="2299976"/>
              <a:ext cx="5873121" cy="1045443"/>
            </a:xfrm>
            <a:prstGeom prst="rect">
              <a:avLst/>
            </a:prstGeom>
            <a:solidFill>
              <a:srgbClr val="00206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емоційно забарвлені слова, якими описують людей і явища, емоційно-сенсаційні заголовки;</a:t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9" name="Google Shape;209;p6"/>
          <p:cNvSpPr/>
          <p:nvPr/>
        </p:nvSpPr>
        <p:spPr>
          <a:xfrm>
            <a:off x="1184361" y="3362786"/>
            <a:ext cx="1483043" cy="1013760"/>
          </a:xfrm>
          <a:prstGeom prst="roundRect">
            <a:avLst>
              <a:gd fmla="val 10000" name="adj"/>
            </a:avLst>
          </a:prstGeom>
          <a:solidFill>
            <a:srgbClr val="FFC000"/>
          </a:solidFill>
          <a:ln cap="flat" cmpd="sng" w="15875">
            <a:solidFill>
              <a:srgbClr val="B2B2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0" name="Google Shape;210;p6"/>
          <p:cNvGrpSpPr/>
          <p:nvPr/>
        </p:nvGrpSpPr>
        <p:grpSpPr>
          <a:xfrm>
            <a:off x="1053746" y="4305834"/>
            <a:ext cx="7968412" cy="1254533"/>
            <a:chOff x="0" y="3449964"/>
            <a:chExt cx="7472082" cy="1045443"/>
          </a:xfrm>
        </p:grpSpPr>
        <p:sp>
          <p:nvSpPr>
            <p:cNvPr id="211" name="Google Shape;211;p6"/>
            <p:cNvSpPr/>
            <p:nvPr/>
          </p:nvSpPr>
          <p:spPr>
            <a:xfrm>
              <a:off x="0" y="3449964"/>
              <a:ext cx="7472082" cy="1045443"/>
            </a:xfrm>
            <a:prstGeom prst="roundRect">
              <a:avLst>
                <a:gd fmla="val 10000" name="adj"/>
              </a:avLst>
            </a:prstGeom>
            <a:solidFill>
              <a:srgbClr val="002060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6"/>
            <p:cNvSpPr txBox="1"/>
            <p:nvPr/>
          </p:nvSpPr>
          <p:spPr>
            <a:xfrm>
              <a:off x="1598960" y="3449964"/>
              <a:ext cx="5873121" cy="1045443"/>
            </a:xfrm>
            <a:prstGeom prst="rect">
              <a:avLst/>
            </a:prstGeom>
            <a:solidFill>
              <a:srgbClr val="00206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категоричні судження;</a:t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" name="Google Shape;213;p6"/>
          <p:cNvSpPr/>
          <p:nvPr/>
        </p:nvSpPr>
        <p:spPr>
          <a:xfrm>
            <a:off x="1158239" y="4512774"/>
            <a:ext cx="1483043" cy="1013760"/>
          </a:xfrm>
          <a:prstGeom prst="roundRect">
            <a:avLst>
              <a:gd fmla="val 10000" name="adj"/>
            </a:avLst>
          </a:prstGeom>
          <a:solidFill>
            <a:srgbClr val="FFC000"/>
          </a:solidFill>
          <a:ln cap="flat" cmpd="sng" w="15875">
            <a:solidFill>
              <a:srgbClr val="B2B2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4" name="Google Shape;214;p6"/>
          <p:cNvGrpSpPr/>
          <p:nvPr/>
        </p:nvGrpSpPr>
        <p:grpSpPr>
          <a:xfrm>
            <a:off x="1053746" y="5455823"/>
            <a:ext cx="7968412" cy="1254533"/>
            <a:chOff x="0" y="4599953"/>
            <a:chExt cx="7472082" cy="1045443"/>
          </a:xfrm>
        </p:grpSpPr>
        <p:sp>
          <p:nvSpPr>
            <p:cNvPr id="215" name="Google Shape;215;p6"/>
            <p:cNvSpPr/>
            <p:nvPr/>
          </p:nvSpPr>
          <p:spPr>
            <a:xfrm>
              <a:off x="0" y="4599953"/>
              <a:ext cx="7472082" cy="1045443"/>
            </a:xfrm>
            <a:prstGeom prst="roundRect">
              <a:avLst>
                <a:gd fmla="val 10000" name="adj"/>
              </a:avLst>
            </a:prstGeom>
            <a:solidFill>
              <a:srgbClr val="002060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6"/>
            <p:cNvSpPr txBox="1"/>
            <p:nvPr/>
          </p:nvSpPr>
          <p:spPr>
            <a:xfrm>
              <a:off x="1598960" y="4599953"/>
              <a:ext cx="5873121" cy="1045443"/>
            </a:xfrm>
            <a:prstGeom prst="rect">
              <a:avLst/>
            </a:prstGeom>
            <a:solidFill>
              <a:srgbClr val="00206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заклики до дій, це може свідчити про те, що цей матеріал маніпулятивний і пропагандистський.</a:t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7" name="Google Shape;217;p6"/>
          <p:cNvSpPr/>
          <p:nvPr/>
        </p:nvSpPr>
        <p:spPr>
          <a:xfrm>
            <a:off x="1158239" y="5569076"/>
            <a:ext cx="1483043" cy="1013760"/>
          </a:xfrm>
          <a:prstGeom prst="roundRect">
            <a:avLst>
              <a:gd fmla="val 10000" name="adj"/>
            </a:avLst>
          </a:prstGeom>
          <a:solidFill>
            <a:srgbClr val="FFC000"/>
          </a:solidFill>
          <a:ln cap="flat" cmpd="sng" w="15875">
            <a:solidFill>
              <a:srgbClr val="B2B2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1"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6"/>
          <p:cNvSpPr/>
          <p:nvPr/>
        </p:nvSpPr>
        <p:spPr>
          <a:xfrm>
            <a:off x="134746" y="-103320"/>
            <a:ext cx="6063318" cy="893493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1"/>
          </a:solidFill>
          <a:ln cap="flat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Як маніпулюють в медіа?</a:t>
            </a:r>
            <a:endParaRPr b="1" sz="2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"/>
          <p:cNvSpPr txBox="1"/>
          <p:nvPr>
            <p:ph idx="1" type="body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21920" lvl="0" marL="27432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24" name="Google Shape;224;p7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t/>
            </a:r>
            <a:endParaRPr/>
          </a:p>
        </p:txBody>
      </p:sp>
      <p:pic>
        <p:nvPicPr>
          <p:cNvPr id="225" name="Google Shape;22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7"/>
          <p:cNvSpPr/>
          <p:nvPr/>
        </p:nvSpPr>
        <p:spPr>
          <a:xfrm>
            <a:off x="4205890" y="598808"/>
            <a:ext cx="4680520" cy="2374660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19050">
            <a:solidFill>
              <a:srgbClr val="2861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Повідомлення має ознаки правдивості, але насправді є вигаданою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(навмисне і цілеспрямовано)</a:t>
            </a:r>
            <a:endParaRPr/>
          </a:p>
        </p:txBody>
      </p:sp>
      <p:sp>
        <p:nvSpPr>
          <p:cNvPr id="227" name="Google Shape;227;p7"/>
          <p:cNvSpPr/>
          <p:nvPr/>
        </p:nvSpPr>
        <p:spPr>
          <a:xfrm>
            <a:off x="0" y="2912534"/>
            <a:ext cx="3810828" cy="612648"/>
          </a:xfrm>
          <a:prstGeom prst="flowChartProcess">
            <a:avLst/>
          </a:prstGeom>
          <a:solidFill>
            <a:schemeClr val="lt1"/>
          </a:solidFill>
          <a:ln cap="flat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Як правило подається:</a:t>
            </a:r>
            <a:endParaRPr sz="2300">
              <a:solidFill>
                <a:srgbClr val="00206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8" name="Google Shape;228;p7"/>
          <p:cNvSpPr/>
          <p:nvPr/>
        </p:nvSpPr>
        <p:spPr>
          <a:xfrm>
            <a:off x="1712013" y="5488824"/>
            <a:ext cx="7174397" cy="1007850"/>
          </a:xfrm>
          <a:prstGeom prst="flowChartProcess">
            <a:avLst/>
          </a:prstGeom>
          <a:solidFill>
            <a:schemeClr val="lt1"/>
          </a:solidFill>
          <a:ln cap="flat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 посиланням на вагомі джерела, які або так само вигадані, або не мають відношення до теми повідомлення</a:t>
            </a:r>
            <a:endParaRPr/>
          </a:p>
        </p:txBody>
      </p:sp>
      <p:sp>
        <p:nvSpPr>
          <p:cNvPr id="229" name="Google Shape;229;p7"/>
          <p:cNvSpPr/>
          <p:nvPr/>
        </p:nvSpPr>
        <p:spPr>
          <a:xfrm>
            <a:off x="1683381" y="4548564"/>
            <a:ext cx="7174397" cy="612648"/>
          </a:xfrm>
          <a:prstGeom prst="flowChartProcess">
            <a:avLst/>
          </a:prstGeom>
          <a:solidFill>
            <a:schemeClr val="lt1"/>
          </a:solidFill>
          <a:ln cap="flat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доступною мовою - легкою до сприйняття і відтворення, поширення  </a:t>
            </a:r>
            <a:endParaRPr/>
          </a:p>
        </p:txBody>
      </p:sp>
      <p:sp>
        <p:nvSpPr>
          <p:cNvPr id="230" name="Google Shape;230;p7"/>
          <p:cNvSpPr/>
          <p:nvPr/>
        </p:nvSpPr>
        <p:spPr>
          <a:xfrm>
            <a:off x="1683381" y="3692431"/>
            <a:ext cx="7203029" cy="612648"/>
          </a:xfrm>
          <a:prstGeom prst="flowChartProcess">
            <a:avLst/>
          </a:prstGeom>
          <a:solidFill>
            <a:schemeClr val="lt1"/>
          </a:solidFill>
          <a:ln cap="flat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зі спрощеннями, узагальненнями</a:t>
            </a:r>
            <a:endParaRPr/>
          </a:p>
        </p:txBody>
      </p:sp>
      <p:sp>
        <p:nvSpPr>
          <p:cNvPr id="231" name="Google Shape;231;p7"/>
          <p:cNvSpPr/>
          <p:nvPr/>
        </p:nvSpPr>
        <p:spPr>
          <a:xfrm rot="5400000">
            <a:off x="1143766" y="3886545"/>
            <a:ext cx="450576" cy="378515"/>
          </a:xfrm>
          <a:prstGeom prst="chevron">
            <a:avLst>
              <a:gd fmla="val 50000" name="adj"/>
            </a:avLst>
          </a:prstGeom>
          <a:solidFill>
            <a:srgbClr val="C00000"/>
          </a:solidFill>
          <a:ln cap="flat" cmpd="sng" w="1587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7"/>
          <p:cNvSpPr/>
          <p:nvPr/>
        </p:nvSpPr>
        <p:spPr>
          <a:xfrm rot="5400000">
            <a:off x="1143767" y="4758042"/>
            <a:ext cx="450576" cy="378515"/>
          </a:xfrm>
          <a:prstGeom prst="chevron">
            <a:avLst>
              <a:gd fmla="val 50000" name="adj"/>
            </a:avLst>
          </a:prstGeom>
          <a:solidFill>
            <a:srgbClr val="C00000"/>
          </a:solidFill>
          <a:ln cap="flat" cmpd="sng" w="1587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7"/>
          <p:cNvSpPr/>
          <p:nvPr/>
        </p:nvSpPr>
        <p:spPr>
          <a:xfrm rot="5400000">
            <a:off x="1176182" y="5747590"/>
            <a:ext cx="450576" cy="378515"/>
          </a:xfrm>
          <a:prstGeom prst="chevron">
            <a:avLst>
              <a:gd fmla="val 50000" name="adj"/>
            </a:avLst>
          </a:prstGeom>
          <a:solidFill>
            <a:srgbClr val="C00000"/>
          </a:solidFill>
          <a:ln cap="flat" cmpd="sng" w="1587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4" name="Google Shape;23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174" y="675243"/>
            <a:ext cx="3017654" cy="2245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8"/>
          <p:cNvSpPr txBox="1"/>
          <p:nvPr>
            <p:ph type="ctrTitle"/>
          </p:nvPr>
        </p:nvSpPr>
        <p:spPr>
          <a:xfrm>
            <a:off x="685800" y="1600200"/>
            <a:ext cx="7772400" cy="17801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t/>
            </a:r>
            <a:endParaRPr/>
          </a:p>
        </p:txBody>
      </p:sp>
      <p:sp>
        <p:nvSpPr>
          <p:cNvPr id="240" name="Google Shape;240;p8"/>
          <p:cNvSpPr txBox="1"/>
          <p:nvPr>
            <p:ph idx="1" type="subTitle"/>
          </p:nvPr>
        </p:nvSpPr>
        <p:spPr>
          <a:xfrm>
            <a:off x="1371600" y="3556001"/>
            <a:ext cx="6400800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241" name="Google Shape;24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88640"/>
            <a:ext cx="8640960" cy="6480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88640"/>
            <a:ext cx="8712968" cy="6534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Волна">
  <a:themeElements>
    <a:clrScheme name="Волна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