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1" r:id="rId5"/>
    <p:sldId id="262" r:id="rId6"/>
    <p:sldId id="260" r:id="rId7"/>
    <p:sldId id="263" r:id="rId8"/>
    <p:sldId id="257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5E06D-5307-4048-9A55-7884E58B08B4}" v="123" dt="2023-11-09T11:12:00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376F75-346D-B45B-5C49-F0B4BBD13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B5A3003-0AF1-E548-0CEA-DF8FE3C67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C0AF07-3A23-313D-2F82-B41CAB9D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160-F275-4B92-9E08-C0BE70C91F60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C0FA24-A79D-8FE7-0492-05EE9BED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A23B57-80B8-3F1B-387C-616C1FC1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3C36-67A3-459F-A510-9C5377F135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011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9914D4-E33C-E383-BF51-FED46A84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F03A18-C146-4F18-A1CE-A7AD35E57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91F5A9-6E6B-9969-3C34-B3D158C2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160-F275-4B92-9E08-C0BE70C91F60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7537E0-B091-8523-479C-EDC04096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6BD1F5-D087-3795-E571-2FC226D0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3C36-67A3-459F-A510-9C5377F135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24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0628CA7-F733-2944-A356-44FCEEE8B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D4E6E77-5443-B61B-38D6-37F512110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A5701C-77A6-9049-45E7-2B79C9C5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160-F275-4B92-9E08-C0BE70C91F60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F7028A-F30C-914E-CB08-42D6D234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F46B8D-261C-EACC-83A0-97D79119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3C36-67A3-459F-A510-9C5377F135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67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CE1ACA-E1C9-BCED-846E-668B298A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EFEDE3-DC93-6FAB-09C6-1D023F9BB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97B53B-4D17-B9F5-6C9D-ED92E4D9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160-F275-4B92-9E08-C0BE70C91F60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0FACC1-D70D-3300-9429-55EEF792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05252A-4AA7-57E8-070D-C4108636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3C36-67A3-459F-A510-9C5377F135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319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FDF80B-FE44-E8FC-990B-02658EAC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6133F5-2228-974D-7A29-3849BCA6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AE57A5-EEDB-C5EB-647D-3C1E1C88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160-F275-4B92-9E08-C0BE70C91F60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D72F94-1C0B-C33C-3465-60F29167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13F218-4E94-8F65-3265-C77C343F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3C36-67A3-459F-A510-9C5377F135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06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897FC-BBBB-7165-4719-14C8017F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A3A6FE-355A-87A9-CE3D-208BD9291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1BEBF44-BA22-29C9-92EA-CEA12C586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C53A7D-E6AD-46AD-AA1F-7E9683D3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160-F275-4B92-9E08-C0BE70C91F60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A7B077-7C33-8F2B-A7D1-F4B33820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5F6A5B-81A2-DD13-973B-CA3E293D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3C36-67A3-459F-A510-9C5377F135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39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42E696-BEC8-A5C6-797E-A21497FF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5E3203-64B5-614D-1B69-9B8BB3E10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5AD1AF5-3874-23B9-8287-8E3360173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641391-C416-CC59-B60A-EEC02A17A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4164AD2-6AED-CE16-1634-3EF7725FD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460F7AE-4E99-D029-6B94-D7E99CCD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160-F275-4B92-9E08-C0BE70C91F60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EACF7D5-4C4F-036F-ACA6-C1FED752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CC81B22-615E-B2EF-8F6B-D67CCC8F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3C36-67A3-459F-A510-9C5377F135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50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1C8D85-2EE2-77CD-4F0E-07B2BB80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161F1D2-B189-4BA7-96A7-2F41CD28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160-F275-4B92-9E08-C0BE70C91F60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AD76B5F-E2E4-DAD6-2328-5BEFE698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2F5632E-D334-03C0-306D-44D475F8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3C36-67A3-459F-A510-9C5377F135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280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42E58C1-991A-1A53-5E24-8F56C6B4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160-F275-4B92-9E08-C0BE70C91F60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CD85687-9B54-8AAF-55D9-9F94E786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6B7DB7-D804-C0A2-F382-59B609AC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3C36-67A3-459F-A510-9C5377F135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94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E62FDC-E210-52A0-EF1C-14CA69F7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7CD51E-0349-1376-EE54-ADA18C81A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F1E383-D9C4-6C44-C5BA-14F4FFB9E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287DFD-CD5C-6571-C8EC-E4F9412A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160-F275-4B92-9E08-C0BE70C91F60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326278-CEE9-F98A-3FB5-44E9097A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306D8D8-7A90-21BA-5495-BE4C6F86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3C36-67A3-459F-A510-9C5377F135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83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12A60D-B600-E389-E9AA-3BECB6C3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DF0E142-8358-EB51-5507-C09A69B90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A4C130-02A5-15E2-0425-A40127404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29F59E8-BAE6-0AE5-6C67-A66A7D9C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160-F275-4B92-9E08-C0BE70C91F60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B69C03B-09C4-7C70-64AA-2B0FEAAA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3B60EF-1059-DA23-6939-33BCABF8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3C36-67A3-459F-A510-9C5377F135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904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FC5C773-5B02-1352-DEE4-20E9C4E2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DA157D-D937-9623-4E22-4B15765AD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1FBAA1-378C-C93F-3CC7-A93AEE343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9B160-F275-4B92-9E08-C0BE70C91F60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DD1952-A6CE-77F4-86CD-781C7BD9B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CD7C75-E938-8D16-CDCD-4E24AF95D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43C36-67A3-459F-A510-9C5377F135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15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CREA.UKRAINE@GMAIL.COM" TargetMode="External"/><Relationship Id="rId2" Type="http://schemas.openxmlformats.org/officeDocument/2006/relationships/hyperlink" Target="mailto:INFO@ECREA.E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profile.php?id=61553598981447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E959A-2F93-0272-EE2C-3BDD4F628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129" r="-1" b="589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65853D4-BC67-50F4-13F7-A5C0856C5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uk-UA" sz="6600">
                <a:solidFill>
                  <a:schemeClr val="bg1"/>
                </a:solidFill>
              </a:rPr>
              <a:t>Шлях до Європи</a:t>
            </a:r>
            <a:endParaRPr lang="sv-SE" sz="6600">
              <a:solidFill>
                <a:schemeClr val="bg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B7E6A77-42D1-25FE-970E-38A386887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ECREA </a:t>
            </a:r>
            <a:r>
              <a:rPr lang="uk-UA">
                <a:solidFill>
                  <a:schemeClr val="bg1"/>
                </a:solidFill>
              </a:rPr>
              <a:t>як наша брама до західної науки</a:t>
            </a:r>
            <a:endParaRPr lang="sv-SE">
              <a:solidFill>
                <a:schemeClr val="bg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9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0B2A0-CA8B-98C1-BCD7-C596B49BE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83" b="774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856E09B-A220-F5AB-294D-E8080C3A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«Світ прийме нас лише модерними»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B5E11EC-E2BF-812B-34B7-D570D4628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Юрій Шевельов</a:t>
            </a:r>
          </a:p>
        </p:txBody>
      </p:sp>
    </p:spTree>
    <p:extLst>
      <p:ext uri="{BB962C8B-B14F-4D97-AF65-F5344CB8AC3E}">
        <p14:creationId xmlns:p14="http://schemas.microsoft.com/office/powerpoint/2010/main" val="248243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0514721-A706-46B5-F2F3-26CE8A50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uk-UA" sz="4000">
                <a:solidFill>
                  <a:srgbClr val="FFFFFF"/>
                </a:solidFill>
              </a:rPr>
              <a:t>Ресурси й можливості для входження у світ</a:t>
            </a: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34" name="Platshållare för innehåll 2">
            <a:extLst>
              <a:ext uri="{FF2B5EF4-FFF2-40B4-BE49-F238E27FC236}">
                <a16:creationId xmlns:a16="http://schemas.microsoft.com/office/drawing/2014/main" id="{3341ACC5-F4BE-C67C-57A8-DECA2026A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uk-UA" sz="2000"/>
              <a:t>Мусимо передусім інтегруватися в Захід</a:t>
            </a:r>
            <a:endParaRPr lang="sv-SE" sz="2000"/>
          </a:p>
          <a:p>
            <a:r>
              <a:rPr lang="uk-UA" sz="2000"/>
              <a:t>МИ МУСИМО ГОВОРИТИ ОДНІЄЮ МОВОЮ</a:t>
            </a:r>
            <a:endParaRPr lang="sv-SE" sz="2000"/>
          </a:p>
          <a:p>
            <a:r>
              <a:rPr lang="uk-UA" sz="2000"/>
              <a:t>ВСТУПАЙТЕ ДО</a:t>
            </a:r>
            <a:r>
              <a:rPr lang="sv-SE" sz="2000"/>
              <a:t> ECREA: </a:t>
            </a:r>
            <a:r>
              <a:rPr lang="uk-UA" sz="2000"/>
              <a:t>найбільша в Європі наукова асоціація з питань комунікації, одна з трьох найбільших у світі (поряд з </a:t>
            </a:r>
            <a:r>
              <a:rPr lang="sv-SE" sz="2000"/>
              <a:t>ICA </a:t>
            </a:r>
            <a:r>
              <a:rPr lang="uk-UA" sz="2000"/>
              <a:t>та </a:t>
            </a:r>
            <a:r>
              <a:rPr lang="sv-SE" sz="2000"/>
              <a:t>IAMCR)</a:t>
            </a:r>
            <a:r>
              <a:rPr lang="uk-UA" sz="2000"/>
              <a:t> </a:t>
            </a:r>
          </a:p>
          <a:p>
            <a:r>
              <a:rPr lang="uk-UA" sz="2000"/>
              <a:t>НАЙБІЛЬШ ДРУЖНЯ ДО УКРАЇНИ З УСІХ ТРЬОХ</a:t>
            </a:r>
          </a:p>
          <a:p>
            <a:r>
              <a:rPr lang="uk-UA" sz="2000"/>
              <a:t>3500+ членів з усіх країн Європи та поза нею</a:t>
            </a:r>
          </a:p>
          <a:p>
            <a:r>
              <a:rPr lang="uk-UA" sz="2000"/>
              <a:t>Ніяких російських університетів</a:t>
            </a:r>
          </a:p>
          <a:p>
            <a:r>
              <a:rPr lang="uk-UA" sz="2000"/>
              <a:t>Можливість членства для НУО та громадянського суспільства, медіаекспертів</a:t>
            </a:r>
            <a:endParaRPr lang="sv-SE" sz="2000"/>
          </a:p>
          <a:p>
            <a:r>
              <a:rPr lang="uk-UA" sz="2000"/>
              <a:t>ЛИСТ</a:t>
            </a:r>
            <a:r>
              <a:rPr lang="sv-SE" sz="2000"/>
              <a:t> </a:t>
            </a:r>
            <a:r>
              <a:rPr lang="uk-UA" sz="2000"/>
              <a:t>ВІД КЕРІВНИКА АНГЛІЙСЬКОЮ НА </a:t>
            </a:r>
            <a:r>
              <a:rPr lang="sv-SE" sz="2000">
                <a:hlinkClick r:id="rId2"/>
              </a:rPr>
              <a:t>INFO@ECREA.EU</a:t>
            </a:r>
            <a:r>
              <a:rPr lang="sv-SE" sz="2000"/>
              <a:t> </a:t>
            </a:r>
            <a:r>
              <a:rPr lang="uk-UA" sz="2000"/>
              <a:t>та</a:t>
            </a:r>
            <a:r>
              <a:rPr lang="sv-SE" sz="2000"/>
              <a:t> </a:t>
            </a:r>
            <a:r>
              <a:rPr lang="sv-SE" sz="2000">
                <a:hlinkClick r:id="rId3"/>
              </a:rPr>
              <a:t>ECREA.UKRAINE@GMAIL.COM</a:t>
            </a:r>
            <a:r>
              <a:rPr lang="sv-SE" sz="2000"/>
              <a:t>: </a:t>
            </a:r>
            <a:r>
              <a:rPr lang="uk-UA" sz="2000"/>
              <a:t>НАЗВА ОДИНИЦІ ТА КІЛЬКІСТЬ ЧЛЕНІВ, СПИСОК</a:t>
            </a:r>
            <a:endParaRPr lang="sv-SE" sz="2000"/>
          </a:p>
          <a:p>
            <a:r>
              <a:rPr lang="uk-UA" sz="2000"/>
              <a:t>СТЕЖТЕ ЗА НОВИНАМИ – МИ ОРГАНІЗУЄМО СЕМІНАРИ Й ВОРКШОПИ ПРОТЯГОМ РОКУ</a:t>
            </a:r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14838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C4A009E-46B0-D343-E6B1-F4EC2B255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52677"/>
            <a:ext cx="10905066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7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442AE8E-3E90-A524-92E4-8E3C5D70C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02623"/>
            <a:ext cx="10905066" cy="48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15F5A2-BA48-1D68-1C1B-67BEB993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Переваги: підсумок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E75127-0ACC-B55D-6053-523CAA814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Безкоштовне членство для українців та скасування внеску за участь у конференції на кілька років</a:t>
            </a:r>
          </a:p>
          <a:p>
            <a:r>
              <a:rPr lang="uk-UA" dirty="0"/>
              <a:t>Найтоповіша конференція, можливості публікації БЕЗКОШТОВНО – серйозна західна наука і більше ніяких «мурзілок» </a:t>
            </a:r>
            <a:r>
              <a:rPr lang="uk-UA" dirty="0">
                <a:sym typeface="Wingdings" panose="05000000000000000000" pitchFamily="2" charset="2"/>
              </a:rPr>
              <a:t></a:t>
            </a:r>
          </a:p>
          <a:p>
            <a:r>
              <a:rPr lang="uk-UA" dirty="0"/>
              <a:t>Обмежена кількість ґрантів для найкращих заявок</a:t>
            </a:r>
          </a:p>
          <a:p>
            <a:r>
              <a:rPr lang="uk-UA" dirty="0"/>
              <a:t>Можливість нетворкінгу, знайомств та нових партнерств на Заході</a:t>
            </a:r>
          </a:p>
          <a:p>
            <a:r>
              <a:rPr lang="uk-UA" dirty="0"/>
              <a:t>Нам є що сказати і чого навчити європейців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74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2093D3-238B-9CF3-6828-BDFF6E5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взяти участь у конференції?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9B63CD-1DBA-EFF5-FCD7-00114E6D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До 15 лютого через сайт надіслати заявку (анотацію на 200-300 слів)</a:t>
            </a:r>
          </a:p>
          <a:p>
            <a:r>
              <a:rPr lang="uk-UA" dirty="0"/>
              <a:t>Одразу обирайте близьку вам тематичну секцію</a:t>
            </a:r>
          </a:p>
          <a:p>
            <a:r>
              <a:rPr lang="uk-UA" dirty="0"/>
              <a:t>Найкраща англійська, яка можлива у ваших умовах</a:t>
            </a:r>
          </a:p>
          <a:p>
            <a:r>
              <a:rPr lang="uk-UA" dirty="0"/>
              <a:t>Постарайтеся сказати нове слово на емпіричній основі</a:t>
            </a:r>
            <a:endParaRPr lang="sv-SE" dirty="0"/>
          </a:p>
          <a:p>
            <a:r>
              <a:rPr lang="uk-UA" dirty="0"/>
              <a:t>Подавайте пропозиції панелей</a:t>
            </a:r>
          </a:p>
          <a:p>
            <a:r>
              <a:rPr lang="uk-UA" dirty="0"/>
              <a:t>Подавайте пропозиції круглих столів</a:t>
            </a:r>
          </a:p>
          <a:p>
            <a:r>
              <a:rPr lang="uk-UA" dirty="0"/>
              <a:t>Кооперуйтеся з колегами з інших українських університетів – панелі з однієї кафедри матимуть низькі шанси успіху</a:t>
            </a:r>
          </a:p>
          <a:p>
            <a:r>
              <a:rPr lang="uk-UA" dirty="0"/>
              <a:t>МИ ВАМ ДОПОМОЖЕМО</a:t>
            </a:r>
          </a:p>
          <a:p>
            <a:r>
              <a:rPr lang="uk-UA" dirty="0"/>
              <a:t>Вебінар 1</a:t>
            </a:r>
            <a:r>
              <a:rPr lang="sv-SE" dirty="0"/>
              <a:t>4</a:t>
            </a:r>
            <a:r>
              <a:rPr lang="uk-UA" dirty="0"/>
              <a:t> грудня «Як писати успішні заявки на топові міжнародні конференції»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56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AD6E71-FC9C-0F6A-965F-68B5B0F9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79" y="200702"/>
            <a:ext cx="10515600" cy="1325563"/>
          </a:xfrm>
        </p:spPr>
        <p:txBody>
          <a:bodyPr/>
          <a:lstStyle/>
          <a:p>
            <a:r>
              <a:rPr lang="uk-UA" dirty="0"/>
              <a:t>Стежте за нами в соцмережах!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F51171B-DD81-2C6F-8582-7DBB92889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8671" y="1337850"/>
            <a:ext cx="5053346" cy="4351338"/>
          </a:xfr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BC13278-BFE5-096C-B7E8-D0FEB5C22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83" y="1526265"/>
            <a:ext cx="3135197" cy="2159408"/>
          </a:xfrm>
          <a:prstGeom prst="rect">
            <a:avLst/>
          </a:prstGeom>
        </p:spPr>
      </p:pic>
      <p:pic>
        <p:nvPicPr>
          <p:cNvPr id="11" name="Bildobjekt 10" descr="En bild som visar text, skärmbild, Webbsida, Webbplats&#10;&#10;Automatiskt genererad beskrivning">
            <a:extLst>
              <a:ext uri="{FF2B5EF4-FFF2-40B4-BE49-F238E27FC236}">
                <a16:creationId xmlns:a16="http://schemas.microsoft.com/office/drawing/2014/main" id="{6B4D7FF0-DA01-C6A6-AE1C-C5CA32AC8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37" y="438822"/>
            <a:ext cx="2383521" cy="4334293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07C9887A-23B6-E497-6885-B455091986C8}"/>
              </a:ext>
            </a:extLst>
          </p:cNvPr>
          <p:cNvSpPr txBox="1"/>
          <p:nvPr/>
        </p:nvSpPr>
        <p:spPr>
          <a:xfrm>
            <a:off x="617828" y="4364905"/>
            <a:ext cx="2834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LinkedIn: ECREA Ukraine Task Force</a:t>
            </a:r>
          </a:p>
          <a:p>
            <a:r>
              <a:rPr lang="sv-SE" dirty="0"/>
              <a:t>ttps://www.linkedin.com/company/ecrea-ukraine-task-force/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0D5EAA4-24CA-045F-6378-A60C2B36E101}"/>
              </a:ext>
            </a:extLst>
          </p:cNvPr>
          <p:cNvSpPr txBox="1"/>
          <p:nvPr/>
        </p:nvSpPr>
        <p:spPr>
          <a:xfrm>
            <a:off x="4229100" y="5842233"/>
            <a:ext cx="3154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X (Twitter): @UTF_ECREA</a:t>
            </a:r>
          </a:p>
          <a:p>
            <a:r>
              <a:rPr lang="sv-SE" dirty="0"/>
              <a:t>https://twitter.com/UTF_ECREA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2E81844C-175B-313E-F9EA-6331726D96E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872017" y="5011235"/>
            <a:ext cx="3048000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ECREA Ukraine Task Force: https://www.facebook.com/profile.php?id=61553598981447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6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326</Words>
  <Application>Microsoft Office PowerPoint</Application>
  <PresentationFormat>Bredbild</PresentationFormat>
  <Paragraphs>36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Шлях до Європи</vt:lpstr>
      <vt:lpstr>«Світ прийме нас лише модерними»</vt:lpstr>
      <vt:lpstr>Ресурси й можливості для входження у світ</vt:lpstr>
      <vt:lpstr>PowerPoint-presentation</vt:lpstr>
      <vt:lpstr>PowerPoint-presentation</vt:lpstr>
      <vt:lpstr>Переваги: підсумок</vt:lpstr>
      <vt:lpstr>Як взяти участь у конференції?</vt:lpstr>
      <vt:lpstr>Стежте за нами в соцмережах!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Шлях до Європи</dc:title>
  <dc:creator>Roman Horbyk</dc:creator>
  <cp:lastModifiedBy>Roman Horbyk</cp:lastModifiedBy>
  <cp:revision>2</cp:revision>
  <dcterms:created xsi:type="dcterms:W3CDTF">2023-11-09T07:28:46Z</dcterms:created>
  <dcterms:modified xsi:type="dcterms:W3CDTF">2023-11-09T11:12:21Z</dcterms:modified>
</cp:coreProperties>
</file>